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2" r:id="rId2"/>
    <p:sldId id="260" r:id="rId3"/>
    <p:sldId id="256" r:id="rId4"/>
    <p:sldId id="274" r:id="rId5"/>
    <p:sldId id="258" r:id="rId6"/>
    <p:sldId id="265" r:id="rId7"/>
    <p:sldId id="275" r:id="rId8"/>
    <p:sldId id="266" r:id="rId9"/>
    <p:sldId id="267" r:id="rId10"/>
    <p:sldId id="276" r:id="rId11"/>
    <p:sldId id="271" r:id="rId12"/>
    <p:sldId id="268" r:id="rId13"/>
    <p:sldId id="269" r:id="rId14"/>
    <p:sldId id="270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100" d="100"/>
          <a:sy n="100" d="100"/>
        </p:scale>
        <p:origin x="-568" y="-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6659832"/>
        <c:axId val="-2016536232"/>
      </c:scatterChart>
      <c:valAx>
        <c:axId val="-2016659832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-2016536232"/>
        <c:crosses val="autoZero"/>
        <c:crossBetween val="midCat"/>
        <c:majorUnit val="0.2"/>
      </c:valAx>
      <c:valAx>
        <c:axId val="-20165362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-201665983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Randomize</a:t>
            </a:r>
            <a:r>
              <a:rPr lang="en-US" baseline="0" dirty="0" smtClean="0"/>
              <a:t> this figure.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ni</a:t>
            </a:r>
            <a:r>
              <a:rPr lang="en-US" dirty="0" smtClean="0"/>
              <a:t>/journal/v4/n12/</a:t>
            </a:r>
            <a:r>
              <a:rPr lang="en-US" dirty="0" err="1" smtClean="0"/>
              <a:t>fig_tab</a:t>
            </a:r>
            <a:r>
              <a:rPr lang="en-US" dirty="0" smtClean="0"/>
              <a:t>/ni1203-1162_F1.html</a:t>
            </a:r>
          </a:p>
          <a:p>
            <a:r>
              <a:rPr lang="en-US" dirty="0" smtClean="0"/>
              <a:t>Key</a:t>
            </a:r>
            <a:r>
              <a:rPr lang="en-US" baseline="0" dirty="0" smtClean="0"/>
              <a:t> node.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cells and population: Gave more fundamental molecular mechanism. </a:t>
            </a:r>
          </a:p>
          <a:p>
            <a:r>
              <a:rPr lang="en-US" dirty="0" smtClean="0"/>
              <a:t>Auto/</a:t>
            </a:r>
            <a:r>
              <a:rPr lang="en-US" dirty="0" err="1" smtClean="0"/>
              <a:t>para-crine</a:t>
            </a:r>
            <a:r>
              <a:rPr lang="en-US" dirty="0" smtClean="0"/>
              <a:t> feedback via TNF (limited to MEFs).</a:t>
            </a:r>
          </a:p>
          <a:p>
            <a:r>
              <a:rPr lang="en-US" dirty="0" smtClean="0"/>
              <a:t>First 4 hours at most.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4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Constitutively</a:t>
            </a:r>
            <a:r>
              <a:rPr lang="en-US" baseline="0" dirty="0" smtClean="0"/>
              <a:t> shuttling vs. ligand-induced shuttling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chart" Target="../charts/chart1.xml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1041" b="-21041"/>
          <a:stretch>
            <a:fillRect/>
          </a:stretch>
        </p:blipFill>
        <p:spPr>
          <a:xfrm>
            <a:off x="386461" y="1149319"/>
            <a:ext cx="4283691" cy="480063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-6228" b="-6228"/>
          <a:stretch/>
        </p:blipFill>
        <p:spPr>
          <a:xfrm>
            <a:off x="5232400" y="1636022"/>
            <a:ext cx="3302000" cy="37004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22277" y="259834"/>
            <a:ext cx="6099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Innate immune signaling network are complex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86461" y="5835550"/>
            <a:ext cx="187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TLRs: 11</a:t>
            </a:r>
          </a:p>
          <a:p>
            <a:r>
              <a:rPr lang="en-US" dirty="0" smtClean="0"/>
              <a:t>No </a:t>
            </a:r>
            <a:r>
              <a:rPr lang="en-US" dirty="0"/>
              <a:t>of </a:t>
            </a:r>
            <a:r>
              <a:rPr lang="en-US" dirty="0" smtClean="0"/>
              <a:t>species: 652 </a:t>
            </a:r>
          </a:p>
          <a:p>
            <a:r>
              <a:rPr lang="en-US" dirty="0" smtClean="0"/>
              <a:t>No </a:t>
            </a:r>
            <a:r>
              <a:rPr lang="en-US" dirty="0"/>
              <a:t>of edges</a:t>
            </a:r>
            <a:r>
              <a:rPr lang="en-US" dirty="0" smtClean="0"/>
              <a:t>: 444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fig3b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 r="2549" b="18704"/>
          <a:stretch/>
        </p:blipFill>
        <p:spPr>
          <a:xfrm>
            <a:off x="1858818" y="1384300"/>
            <a:ext cx="516428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1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73" y="1933829"/>
            <a:ext cx="3646038" cy="28540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00487" y="405537"/>
            <a:ext cx="6867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Response speed is most sensitive to the threshold. </a:t>
            </a:r>
          </a:p>
        </p:txBody>
      </p:sp>
    </p:spTree>
    <p:extLst>
      <p:ext uri="{BB962C8B-B14F-4D97-AF65-F5344CB8AC3E}">
        <p14:creationId xmlns:p14="http://schemas.microsoft.com/office/powerpoint/2010/main" val="188089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5" name="Rectangle 444"/>
          <p:cNvSpPr/>
          <p:nvPr/>
        </p:nvSpPr>
        <p:spPr>
          <a:xfrm>
            <a:off x="162120" y="0"/>
            <a:ext cx="9553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/>
              <a:t>ligand induced-shuttling is responsible for the duration specificity</a:t>
            </a:r>
            <a:r>
              <a:rPr lang="en-US" sz="2400" dirty="0"/>
              <a:t> </a:t>
            </a:r>
            <a:endParaRPr lang="en-US" sz="2400" b="1" dirty="0"/>
          </a:p>
        </p:txBody>
      </p:sp>
      <p:grpSp>
        <p:nvGrpSpPr>
          <p:cNvPr id="452" name="Group 451"/>
          <p:cNvGrpSpPr/>
          <p:nvPr/>
        </p:nvGrpSpPr>
        <p:grpSpPr>
          <a:xfrm>
            <a:off x="319958" y="1184275"/>
            <a:ext cx="8354142" cy="4489450"/>
            <a:chOff x="319958" y="1651000"/>
            <a:chExt cx="8354142" cy="4489450"/>
          </a:xfrm>
        </p:grpSpPr>
        <p:sp>
          <p:nvSpPr>
            <p:cNvPr id="81" name="Rectangle 80"/>
            <p:cNvSpPr/>
            <p:nvPr/>
          </p:nvSpPr>
          <p:spPr>
            <a:xfrm>
              <a:off x="319958" y="2698683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44" name="Picture 4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88" y="3027745"/>
              <a:ext cx="3955412" cy="1554953"/>
            </a:xfrm>
            <a:prstGeom prst="rect">
              <a:avLst/>
            </a:prstGeom>
          </p:spPr>
        </p:pic>
        <p:pic>
          <p:nvPicPr>
            <p:cNvPr id="449" name="Picture 448"/>
            <p:cNvPicPr>
              <a:picLocks noChangeAspect="1"/>
            </p:cNvPicPr>
            <p:nvPr/>
          </p:nvPicPr>
          <p:blipFill rotWithShape="1">
            <a:blip r:embed="rId4"/>
            <a:srcRect r="33862" b="3415"/>
            <a:stretch/>
          </p:blipFill>
          <p:spPr>
            <a:xfrm>
              <a:off x="4432300" y="1651000"/>
              <a:ext cx="4241800" cy="448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98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4399" y="2877499"/>
            <a:ext cx="2446528" cy="8862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634" y="3284796"/>
            <a:ext cx="1430303" cy="808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61044" y="3147459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 flipH="1">
            <a:off x="1872552" y="3151807"/>
            <a:ext cx="403444" cy="175846"/>
          </a:xfrm>
          <a:prstGeom prst="snip2DiagRect">
            <a:avLst/>
          </a:prstGeom>
          <a:solidFill>
            <a:schemeClr val="accent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817397" y="3152408"/>
            <a:ext cx="475645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</a:p>
        </p:txBody>
      </p:sp>
      <p:sp>
        <p:nvSpPr>
          <p:cNvPr id="10" name="Freeform 9"/>
          <p:cNvSpPr/>
          <p:nvPr/>
        </p:nvSpPr>
        <p:spPr>
          <a:xfrm rot="16200000" flipH="1">
            <a:off x="2520281" y="2923508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9009" y="2504306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1683197" y="2508049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026" y="2826150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1899" y="2825215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660695" y="2589801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9009" y="37462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1677552" y="37499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8381" y="4068056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1899" y="4067121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54078" y="3825782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1861580" y="4320205"/>
            <a:ext cx="409651" cy="173313"/>
          </a:xfrm>
          <a:prstGeom prst="round2DiagRect">
            <a:avLst/>
          </a:prstGeom>
          <a:solidFill>
            <a:schemeClr val="accent3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78852" y="4314541"/>
            <a:ext cx="375758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915017" y="4315260"/>
            <a:ext cx="430835" cy="203878"/>
            <a:chOff x="4381427" y="3069410"/>
            <a:chExt cx="461609" cy="233731"/>
          </a:xfrm>
          <a:effectLst/>
        </p:grpSpPr>
        <p:sp>
          <p:nvSpPr>
            <p:cNvPr id="24" name="Round Diagonal Corner Rectangle 23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26" name="Freeform 25"/>
          <p:cNvSpPr/>
          <p:nvPr/>
        </p:nvSpPr>
        <p:spPr>
          <a:xfrm rot="16200000" flipH="1">
            <a:off x="2520281" y="407007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58535" y="2912247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931822" y="40437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5400000" flipV="1">
            <a:off x="2567690" y="4100956"/>
            <a:ext cx="65083" cy="594149"/>
            <a:chOff x="2168525" y="3175000"/>
            <a:chExt cx="74613" cy="636588"/>
          </a:xfrm>
          <a:effectLst/>
        </p:grpSpPr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 flipV="1">
            <a:off x="2567690" y="2955317"/>
            <a:ext cx="65083" cy="594149"/>
            <a:chOff x="2168525" y="3175000"/>
            <a:chExt cx="74613" cy="636588"/>
          </a:xfrm>
          <a:effectLst/>
        </p:grpSpPr>
        <p:sp>
          <p:nvSpPr>
            <p:cNvPr id="3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Line 188"/>
          <p:cNvSpPr>
            <a:spLocks noChangeShapeType="1"/>
          </p:cNvSpPr>
          <p:nvPr/>
        </p:nvSpPr>
        <p:spPr bwMode="auto">
          <a:xfrm rot="5400000">
            <a:off x="1447429" y="3439266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6" name="Line 189"/>
          <p:cNvSpPr>
            <a:spLocks noChangeShapeType="1"/>
          </p:cNvSpPr>
          <p:nvPr/>
        </p:nvSpPr>
        <p:spPr bwMode="auto">
          <a:xfrm rot="5400000" flipH="1">
            <a:off x="1515585" y="3267558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5442" y="2785041"/>
            <a:ext cx="28535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m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7980" y="3955871"/>
            <a:ext cx="2426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t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4781" y="239768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52779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0985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2790" y="368291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0985" y="3682912"/>
            <a:ext cx="302539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901282" y="1556572"/>
            <a:ext cx="4687193" cy="4317549"/>
            <a:chOff x="782863" y="1511076"/>
            <a:chExt cx="5021994" cy="4949753"/>
          </a:xfrm>
        </p:grpSpPr>
        <p:pic>
          <p:nvPicPr>
            <p:cNvPr id="45" name="Picture 44" descr="fig5_new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50999"/>
              <a:ext cx="4572000" cy="4572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339167" y="4085167"/>
              <a:ext cx="197856" cy="388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16232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78249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2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17195" y="1511076"/>
              <a:ext cx="2387662" cy="2632490"/>
              <a:chOff x="3843555" y="585788"/>
              <a:chExt cx="2387662" cy="263249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986197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393210" y="2831134"/>
                <a:ext cx="320121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746397" y="2971287"/>
                <a:ext cx="719977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130467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1115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190545" y="4997086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6385" y="417619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6385" y="5911644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9434" y="505032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14014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4662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755938" y="5013415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51779" y="419252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1779" y="592797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44828" y="506665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38881" y="1518337"/>
              <a:ext cx="2387662" cy="2632490"/>
              <a:chOff x="3843555" y="585788"/>
              <a:chExt cx="2387662" cy="263249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986196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393210" y="2831134"/>
                <a:ext cx="32012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746397" y="2971287"/>
                <a:ext cx="719978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</p:grpSp>
      <p:sp>
        <p:nvSpPr>
          <p:cNvPr id="100" name="Rectangle 99"/>
          <p:cNvSpPr/>
          <p:nvPr/>
        </p:nvSpPr>
        <p:spPr>
          <a:xfrm>
            <a:off x="4470515" y="1203811"/>
            <a:ext cx="12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Before clustering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6827730" y="1178411"/>
            <a:ext cx="117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After clustering</a:t>
            </a:r>
            <a:endParaRPr lang="en-US" sz="1200" i="1" dirty="0"/>
          </a:p>
        </p:txBody>
      </p:sp>
      <p:sp>
        <p:nvSpPr>
          <p:cNvPr id="102" name="Rectangle 101"/>
          <p:cNvSpPr/>
          <p:nvPr/>
        </p:nvSpPr>
        <p:spPr>
          <a:xfrm>
            <a:off x="4287718" y="5988997"/>
            <a:ext cx="18585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1 need little Trif activation 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08642" y="2166853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32298" y="2877688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294123" y="272534"/>
            <a:ext cx="455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From cell population to single cell. </a:t>
            </a:r>
            <a:endParaRPr lang="en-US" sz="2400" dirty="0"/>
          </a:p>
        </p:txBody>
      </p:sp>
      <p:pic>
        <p:nvPicPr>
          <p:cNvPr id="108" name="Picture 107" descr="untitle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70" y="1784039"/>
            <a:ext cx="1554992" cy="1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695450" y="406400"/>
            <a:ext cx="6076950" cy="2743200"/>
            <a:chOff x="1695450" y="406400"/>
            <a:chExt cx="6076950" cy="27432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r="367" b="50000"/>
            <a:stretch/>
          </p:blipFill>
          <p:spPr>
            <a:xfrm>
              <a:off x="2250114" y="825500"/>
              <a:ext cx="4643773" cy="232410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1695450" y="406400"/>
              <a:ext cx="6076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Stochastic activation in Trif alone can generate two clusters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801187" y="3366532"/>
            <a:ext cx="5753100" cy="2857500"/>
            <a:chOff x="1968500" y="2997200"/>
            <a:chExt cx="5753100" cy="28575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t="49454"/>
            <a:stretch/>
          </p:blipFill>
          <p:spPr>
            <a:xfrm>
              <a:off x="2514600" y="3505200"/>
              <a:ext cx="4660900" cy="2349500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1968500" y="2997200"/>
              <a:ext cx="5753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But but the stochasticity in MyD88 will bring in </a:t>
              </a:r>
              <a:r>
                <a:rPr lang="en-US" b="1" dirty="0" smtClean="0"/>
                <a:t>viability </a:t>
              </a:r>
              <a:r>
                <a:rPr lang="en-US" b="1" dirty="0"/>
                <a:t>in response speed.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135" y="123487"/>
            <a:ext cx="1784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Conclusions: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(quantitatively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 (linearly to log dose).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to log dose).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68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ligand induced-shuttling is responsible for the duration specificity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42900" y="4147784"/>
            <a:ext cx="8525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Stochastic activation in Trif alone can generate two clusters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But but the stochasticity in MyD88 will bring in viability in response speed. </a:t>
            </a:r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03300"/>
            <a:ext cx="8407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3549" y="37068"/>
            <a:ext cx="7036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But we can find features from these complex network</a:t>
            </a:r>
          </a:p>
          <a:p>
            <a:r>
              <a:rPr lang="en-US" sz="2400" b="1" dirty="0" smtClean="0"/>
              <a:t>-- double bow-tie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7749" y="2888476"/>
            <a:ext cx="922351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2341376" y="6018114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219031"/>
            <a:ext cx="2392106" cy="4584869"/>
          </a:xfrm>
          <a:prstGeom prst="rect">
            <a:avLst/>
          </a:prstGeom>
        </p:spPr>
      </p:pic>
      <p:grpSp>
        <p:nvGrpSpPr>
          <p:cNvPr id="253" name="Group 252"/>
          <p:cNvGrpSpPr/>
          <p:nvPr/>
        </p:nvGrpSpPr>
        <p:grpSpPr>
          <a:xfrm>
            <a:off x="795429" y="2082800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4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1007" y="1089799"/>
            <a:ext cx="5647183" cy="5692001"/>
            <a:chOff x="2631007" y="1089799"/>
            <a:chExt cx="5647183" cy="5692001"/>
          </a:xfrm>
        </p:grpSpPr>
        <p:sp>
          <p:nvSpPr>
            <p:cNvPr id="254" name="Rectangle 253"/>
            <p:cNvSpPr/>
            <p:nvPr/>
          </p:nvSpPr>
          <p:spPr>
            <a:xfrm>
              <a:off x="2631007" y="6412468"/>
              <a:ext cx="4722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Molecular details in shaping the dynamics</a:t>
              </a:r>
              <a:endParaRPr lang="en-US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6509696" y="1089799"/>
              <a:ext cx="1768494" cy="4029639"/>
              <a:chOff x="6509696" y="1089799"/>
              <a:chExt cx="1768494" cy="4029639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9696" y="3023938"/>
                <a:ext cx="1687208" cy="20955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696" y="1089799"/>
                <a:ext cx="1768494" cy="645043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9696" y="1940699"/>
                <a:ext cx="1427206" cy="1083239"/>
              </a:xfrm>
              <a:prstGeom prst="rect">
                <a:avLst/>
              </a:prstGeom>
            </p:spPr>
          </p:pic>
        </p:grpSp>
      </p:grpSp>
      <p:sp>
        <p:nvSpPr>
          <p:cNvPr id="25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67508" y="120134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Method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11300"/>
            <a:ext cx="2184400" cy="1521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71904" y="3290668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 knockout mouse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028" t="15600" r="4999" b="31983"/>
          <a:stretch/>
        </p:blipFill>
        <p:spPr>
          <a:xfrm>
            <a:off x="5334901" y="1511300"/>
            <a:ext cx="2660214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12604" y="3234202"/>
            <a:ext cx="3518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Electrophoretic mobility shift </a:t>
            </a:r>
            <a:r>
              <a:rPr lang="en-US" dirty="0" smtClean="0"/>
              <a:t>assay</a:t>
            </a:r>
          </a:p>
          <a:p>
            <a:r>
              <a:rPr lang="en-US" dirty="0" smtClean="0"/>
              <a:t>Kinase assay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3590" t="14559" r="33760" b="47681"/>
          <a:stretch/>
        </p:blipFill>
        <p:spPr>
          <a:xfrm>
            <a:off x="3866955" y="4330700"/>
            <a:ext cx="1670245" cy="155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104" y="6005634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4114800" y="2235200"/>
            <a:ext cx="876300" cy="317500"/>
          </a:xfrm>
          <a:prstGeom prst="lef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3748478">
            <a:off x="2647647" y="4157021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8014103">
            <a:off x="5627946" y="4171949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3401099"/>
            <a:ext cx="959045" cy="929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149" y="4846476"/>
            <a:ext cx="918702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6" y="1334376"/>
            <a:ext cx="5713356" cy="382182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05000"/>
            <a:ext cx="2081876" cy="2044700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5557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47551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 smtClean="0">
                <a:latin typeface="Arial"/>
                <a:cs typeface="Arial"/>
              </a:rPr>
              <a:t>NFκB</a:t>
            </a:r>
            <a:r>
              <a:rPr lang="en-US" sz="800" b="1" baseline="-25000" dirty="0" err="1" smtClean="0">
                <a:latin typeface="Arial"/>
                <a:cs typeface="Arial"/>
              </a:rPr>
              <a:t>n</a:t>
            </a:r>
            <a:r>
              <a:rPr lang="en-US" sz="800" b="1" dirty="0" smtClean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12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fig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86995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5359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513388" y="14711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513388" y="16562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424488" y="1270196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1966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76" name="Picture 75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" y="78574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284784" y="2557247"/>
            <a:ext cx="7270619" cy="4230376"/>
            <a:chOff x="284784" y="2557247"/>
            <a:chExt cx="7270619" cy="4230376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299" y="4474193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933241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2799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6617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120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4988414"/>
                </p:ext>
              </p:extLst>
            </p:nvPr>
          </p:nvGraphicFramePr>
          <p:xfrm>
            <a:off x="899619" y="2858005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09833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0192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2127" y="6535505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39557" y="6314403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39556" y="583652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39556" y="437665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9556" y="487018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9556" y="535281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6250" y="630443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6466" y="5163443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466" y="5908371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6466" y="552538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6466" y="479507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6250" y="442298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413538" y="5320020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9712" y="4259054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9928" y="322258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09928" y="389434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9928" y="354271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344" y="2906817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305639" y="3508910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60128" y="4213564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784" y="2557247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784" y="4329711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41145" y="3789881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18851" y="3754954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392763" y="3982240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69475" y="4150696"/>
              <a:ext cx="332382" cy="359840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771" y="4708443"/>
              <a:ext cx="2389632" cy="154876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501734" y="5667296"/>
              <a:ext cx="0" cy="472916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176075" y="6107391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5505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0.2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1058" y="6107391"/>
              <a:ext cx="33239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511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33333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15382" y="6107386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7881" y="6229881"/>
              <a:ext cx="44150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b="1" dirty="0">
                  <a:latin typeface="Arial"/>
                  <a:cs typeface="Arial"/>
                </a:rPr>
                <a:t>k</a:t>
              </a:r>
              <a:r>
                <a:rPr lang="en-US" sz="900" b="1" baseline="-25000" dirty="0">
                  <a:latin typeface="Arial"/>
                  <a:cs typeface="Arial"/>
                </a:rPr>
                <a:t>f  </a:t>
              </a:r>
              <a:r>
                <a:rPr lang="en-US" sz="900" b="1" dirty="0">
                  <a:latin typeface="Arial"/>
                  <a:cs typeface="Arial"/>
                </a:rPr>
                <a:t>/k</a:t>
              </a:r>
              <a:r>
                <a:rPr lang="en-US" sz="900" b="1" baseline="-2500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41791" y="5339425"/>
              <a:ext cx="1063364" cy="221341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Hill coefficient (n)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06230" y="6032972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06230" y="4923050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06410" y="5365402"/>
              <a:ext cx="332340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2.6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06410" y="4697364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3.2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06410" y="5143677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2.8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06410" y="5578190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06410" y="5798363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2.2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0822" y="4554407"/>
              <a:ext cx="853440" cy="5021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58" name="Straight Connector 57"/>
            <p:cNvCxnSpPr/>
            <p:nvPr/>
          </p:nvCxnSpPr>
          <p:spPr>
            <a:xfrm flipV="1">
              <a:off x="5714213" y="5443276"/>
              <a:ext cx="0" cy="69693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33721" y="5279159"/>
              <a:ext cx="0" cy="861054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6146200" y="5188894"/>
              <a:ext cx="0" cy="95131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355174" y="5123247"/>
              <a:ext cx="0" cy="1016965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567653" y="5049395"/>
              <a:ext cx="0" cy="109081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787161" y="4991954"/>
              <a:ext cx="0" cy="114825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999640" y="4959130"/>
              <a:ext cx="0" cy="118108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210369" y="4909895"/>
              <a:ext cx="0" cy="122375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90720" y="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threshold in signaling activation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661490" y="823977"/>
            <a:ext cx="6908407" cy="1790797"/>
            <a:chOff x="661490" y="823977"/>
            <a:chExt cx="6908407" cy="17907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343" y="1193309"/>
              <a:ext cx="3571349" cy="14156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5283" y="982630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239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94529" y="22454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3306</TotalTime>
  <Words>789</Words>
  <Application>Microsoft Macintosh PowerPoint</Application>
  <PresentationFormat>On-screen Show (4:3)</PresentationFormat>
  <Paragraphs>335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149</cp:revision>
  <dcterms:created xsi:type="dcterms:W3CDTF">2013-12-10T17:49:57Z</dcterms:created>
  <dcterms:modified xsi:type="dcterms:W3CDTF">2014-03-11T20:39:41Z</dcterms:modified>
</cp:coreProperties>
</file>